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2"/>
  </p:sldMasterIdLst>
  <p:notesMasterIdLst>
    <p:notesMasterId r:id="rId15"/>
  </p:notesMasterIdLst>
  <p:handoutMasterIdLst>
    <p:handoutMasterId r:id="rId16"/>
  </p:handoutMasterIdLst>
  <p:sldIdLst>
    <p:sldId id="256" r:id="rId3"/>
    <p:sldId id="257" r:id="rId4"/>
    <p:sldId id="258" r:id="rId5"/>
    <p:sldId id="265" r:id="rId6"/>
    <p:sldId id="269" r:id="rId7"/>
    <p:sldId id="270" r:id="rId8"/>
    <p:sldId id="260" r:id="rId9"/>
    <p:sldId id="271" r:id="rId10"/>
    <p:sldId id="272" r:id="rId11"/>
    <p:sldId id="273" r:id="rId12"/>
    <p:sldId id="275" r:id="rId13"/>
    <p:sldId id="274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3918" autoAdjust="0"/>
  </p:normalViewPr>
  <p:slideViewPr>
    <p:cSldViewPr>
      <p:cViewPr varScale="1">
        <p:scale>
          <a:sx n="65" d="100"/>
          <a:sy n="65" d="100"/>
        </p:scale>
        <p:origin x="1330" y="43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3F18171-C9E6-47EC-AF6B-A763FF67F5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9E27E40-99B5-4272-A571-C5627639510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9BD356-EA36-45DC-9036-B2630D1EA5CB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980F0A0-AF1E-4C7C-8103-0D526740B59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C150230-ECFB-43D9-9F41-143C9CD1B8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7F7183-E03E-4AE8-BD6B-4D64220AD2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01835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B97AAF-C9AE-4D91-9EC4-2263E1C32855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FBE2E8-1B8C-4D05-A1EA-7AE57A6620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591185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/>
              <a:t>Present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synthesis</a:t>
            </a:r>
            <a:r>
              <a:rPr lang="fr-FR" dirty="0"/>
              <a:t> and state of the art about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b="1" dirty="0"/>
              <a:t>end of </a:t>
            </a:r>
            <a:r>
              <a:rPr lang="fr-FR" b="1" dirty="0" err="1"/>
              <a:t>study</a:t>
            </a:r>
            <a:r>
              <a:rPr lang="fr-FR" b="1" dirty="0"/>
              <a:t> </a:t>
            </a:r>
            <a:r>
              <a:rPr lang="fr-FR" b="1" dirty="0" err="1"/>
              <a:t>industrial</a:t>
            </a:r>
            <a:r>
              <a:rPr lang="fr-FR" b="1" dirty="0"/>
              <a:t> </a:t>
            </a:r>
            <a:r>
              <a:rPr lang="fr-FR" b="1" dirty="0" err="1"/>
              <a:t>project</a:t>
            </a:r>
            <a:r>
              <a:rPr lang="fr-FR" b="1" dirty="0"/>
              <a:t> </a:t>
            </a:r>
            <a:r>
              <a:rPr lang="fr-FR" b="0" dirty="0" err="1"/>
              <a:t>named</a:t>
            </a:r>
            <a:r>
              <a:rPr lang="fr-FR" b="0" dirty="0"/>
              <a:t> </a:t>
            </a:r>
            <a:r>
              <a:rPr lang="fr-FR" dirty="0" err="1"/>
              <a:t>Study</a:t>
            </a:r>
            <a:r>
              <a:rPr lang="fr-FR" dirty="0"/>
              <a:t> &amp; conception of a smart </a:t>
            </a:r>
            <a:r>
              <a:rPr lang="fr-FR" dirty="0" err="1"/>
              <a:t>sensor</a:t>
            </a:r>
            <a:r>
              <a:rPr lang="fr-FR" dirty="0"/>
              <a:t> on </a:t>
            </a:r>
            <a:r>
              <a:rPr lang="fr-FR" dirty="0" err="1"/>
              <a:t>fpga</a:t>
            </a:r>
            <a:r>
              <a:rPr lang="fr-FR" dirty="0"/>
              <a:t>. </a:t>
            </a:r>
            <a:r>
              <a:rPr lang="fr-FR" dirty="0" err="1"/>
              <a:t>I’m</a:t>
            </a:r>
            <a:r>
              <a:rPr lang="fr-FR" dirty="0"/>
              <a:t> </a:t>
            </a:r>
            <a:r>
              <a:rPr lang="fr-FR" b="1" dirty="0" err="1"/>
              <a:t>managed</a:t>
            </a:r>
            <a:r>
              <a:rPr lang="fr-FR" b="1" dirty="0"/>
              <a:t> </a:t>
            </a:r>
            <a:r>
              <a:rPr lang="fr-FR" b="0" dirty="0"/>
              <a:t>by Pascal Benoit</a:t>
            </a:r>
            <a:r>
              <a:rPr lang="fr-FR" b="1" dirty="0"/>
              <a:t>, </a:t>
            </a:r>
            <a:r>
              <a:rPr lang="fr-FR" dirty="0"/>
              <a:t>an </a:t>
            </a:r>
            <a:r>
              <a:rPr lang="fr-FR" b="1" dirty="0" err="1"/>
              <a:t>university</a:t>
            </a:r>
            <a:r>
              <a:rPr lang="fr-FR" b="1" dirty="0"/>
              <a:t> </a:t>
            </a:r>
            <a:r>
              <a:rPr lang="fr-FR" b="1" dirty="0" err="1"/>
              <a:t>lecturer</a:t>
            </a:r>
            <a:r>
              <a:rPr lang="fr-FR" b="1" dirty="0"/>
              <a:t> and </a:t>
            </a:r>
            <a:r>
              <a:rPr lang="fr-FR" b="1" dirty="0" err="1"/>
              <a:t>researcher</a:t>
            </a:r>
            <a:r>
              <a:rPr lang="fr-FR" b="1" dirty="0"/>
              <a:t> </a:t>
            </a:r>
            <a:r>
              <a:rPr lang="fr-FR" dirty="0"/>
              <a:t>and i </a:t>
            </a:r>
            <a:r>
              <a:rPr lang="fr-FR" dirty="0" err="1"/>
              <a:t>work</a:t>
            </a:r>
            <a:r>
              <a:rPr lang="fr-FR" dirty="0"/>
              <a:t> for help the </a:t>
            </a:r>
            <a:r>
              <a:rPr lang="fr-FR" b="1" dirty="0" err="1"/>
              <a:t>thesis</a:t>
            </a:r>
            <a:r>
              <a:rPr lang="fr-FR" b="1" dirty="0"/>
              <a:t> </a:t>
            </a:r>
            <a:r>
              <a:rPr lang="fr-FR" dirty="0"/>
              <a:t>of Guillaume Patrigeon. The end of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industrial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b="1" dirty="0" err="1"/>
              <a:t>takes</a:t>
            </a:r>
            <a:r>
              <a:rPr lang="fr-FR" b="1" dirty="0"/>
              <a:t> places </a:t>
            </a:r>
            <a:r>
              <a:rPr lang="fr-FR" dirty="0"/>
              <a:t>at LIRMM (</a:t>
            </a:r>
            <a:r>
              <a:rPr lang="fr-FR" dirty="0" err="1"/>
              <a:t>Informatic</a:t>
            </a:r>
            <a:r>
              <a:rPr lang="fr-FR" dirty="0"/>
              <a:t>, </a:t>
            </a:r>
            <a:r>
              <a:rPr lang="fr-FR" dirty="0" err="1"/>
              <a:t>Robotic</a:t>
            </a:r>
            <a:r>
              <a:rPr lang="fr-FR" dirty="0"/>
              <a:t> and </a:t>
            </a:r>
            <a:r>
              <a:rPr lang="fr-FR" dirty="0" err="1"/>
              <a:t>Microelectronic</a:t>
            </a:r>
            <a:r>
              <a:rPr lang="fr-FR" dirty="0"/>
              <a:t> </a:t>
            </a:r>
            <a:r>
              <a:rPr lang="fr-FR" dirty="0" err="1"/>
              <a:t>Laboratory</a:t>
            </a:r>
            <a:r>
              <a:rPr lang="fr-FR" dirty="0"/>
              <a:t>) </a:t>
            </a:r>
            <a:endParaRPr lang="fr-FR" b="1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BFBE2E8-1B8C-4D05-A1EA-7AE57A6620A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8835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First 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introduce</a:t>
            </a:r>
            <a:r>
              <a:rPr lang="fr-FR" dirty="0"/>
              <a:t> the </a:t>
            </a:r>
            <a:r>
              <a:rPr lang="fr-FR" dirty="0" err="1"/>
              <a:t>context</a:t>
            </a:r>
            <a:r>
              <a:rPr lang="fr-FR" dirty="0"/>
              <a:t> and the </a:t>
            </a:r>
            <a:r>
              <a:rPr lang="fr-FR" dirty="0" err="1"/>
              <a:t>problematic</a:t>
            </a:r>
            <a:endParaRPr lang="fr-FR" dirty="0"/>
          </a:p>
          <a:p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, 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present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the </a:t>
            </a:r>
            <a:r>
              <a:rPr lang="fr-FR" dirty="0" err="1"/>
              <a:t>sensors</a:t>
            </a:r>
            <a:r>
              <a:rPr lang="fr-FR" dirty="0"/>
              <a:t> states of the art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differents</a:t>
            </a:r>
            <a:r>
              <a:rPr lang="fr-FR" dirty="0"/>
              <a:t> interfaces of communication</a:t>
            </a:r>
          </a:p>
          <a:p>
            <a:r>
              <a:rPr lang="fr-FR" dirty="0"/>
              <a:t>Next to </a:t>
            </a:r>
            <a:r>
              <a:rPr lang="fr-FR" dirty="0" err="1"/>
              <a:t>that</a:t>
            </a:r>
            <a:r>
              <a:rPr lang="fr-FR" dirty="0"/>
              <a:t>, 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speak</a:t>
            </a:r>
            <a:r>
              <a:rPr lang="fr-FR" dirty="0"/>
              <a:t> about the communication states of the art </a:t>
            </a:r>
          </a:p>
          <a:p>
            <a:r>
              <a:rPr lang="fr-FR" dirty="0" err="1"/>
              <a:t>Before</a:t>
            </a:r>
            <a:r>
              <a:rPr lang="fr-FR" dirty="0"/>
              <a:t> the conclusion and the </a:t>
            </a:r>
            <a:r>
              <a:rPr lang="fr-FR" dirty="0" err="1"/>
              <a:t>result</a:t>
            </a:r>
            <a:r>
              <a:rPr lang="fr-FR" dirty="0"/>
              <a:t>, 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present</a:t>
            </a:r>
            <a:r>
              <a:rPr lang="fr-FR" dirty="0"/>
              <a:t> </a:t>
            </a:r>
            <a:r>
              <a:rPr lang="fr-FR" dirty="0" err="1"/>
              <a:t>fastly</a:t>
            </a:r>
            <a:r>
              <a:rPr lang="fr-FR" dirty="0"/>
              <a:t> the organisation of the </a:t>
            </a:r>
            <a:r>
              <a:rPr lang="fr-FR" dirty="0" err="1"/>
              <a:t>project</a:t>
            </a:r>
            <a:r>
              <a:rPr lang="fr-FR" dirty="0"/>
              <a:t>.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BFBE2E8-1B8C-4D05-A1EA-7AE57A6620A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2327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LIRMM</a:t>
            </a:r>
          </a:p>
          <a:p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unity</a:t>
            </a:r>
            <a:r>
              <a:rPr lang="fr-FR" dirty="0"/>
              <a:t> </a:t>
            </a:r>
            <a:r>
              <a:rPr lang="fr-FR" dirty="0" err="1"/>
              <a:t>depend</a:t>
            </a:r>
            <a:r>
              <a:rPr lang="fr-FR" dirty="0"/>
              <a:t> of UM and CNRS ( National Center for Scientific </a:t>
            </a:r>
            <a:r>
              <a:rPr lang="fr-FR" dirty="0" err="1"/>
              <a:t>Research</a:t>
            </a:r>
            <a:r>
              <a:rPr lang="fr-FR" dirty="0"/>
              <a:t>)</a:t>
            </a:r>
          </a:p>
          <a:p>
            <a:r>
              <a:rPr lang="fr-FR" dirty="0" err="1"/>
              <a:t>IOTdevices</a:t>
            </a:r>
            <a:r>
              <a:rPr lang="fr-FR" dirty="0"/>
              <a:t> exchanges data</a:t>
            </a:r>
          </a:p>
          <a:p>
            <a:r>
              <a:rPr lang="fr-FR" dirty="0"/>
              <a:t>FPGA</a:t>
            </a:r>
          </a:p>
          <a:p>
            <a:r>
              <a:rPr lang="fr-FR" dirty="0"/>
              <a:t>Field-Programmable </a:t>
            </a:r>
            <a:r>
              <a:rPr lang="fr-FR" dirty="0" err="1"/>
              <a:t>Gate</a:t>
            </a:r>
            <a:r>
              <a:rPr lang="fr-FR" dirty="0"/>
              <a:t> </a:t>
            </a:r>
            <a:r>
              <a:rPr lang="fr-FR" dirty="0" err="1"/>
              <a:t>Array</a:t>
            </a:r>
            <a:endParaRPr lang="fr-FR" dirty="0"/>
          </a:p>
          <a:p>
            <a:r>
              <a:rPr lang="fr-FR" dirty="0"/>
              <a:t>Reconfigurable circuit, change the </a:t>
            </a:r>
            <a:r>
              <a:rPr lang="fr-FR" dirty="0" err="1"/>
              <a:t>logic</a:t>
            </a:r>
            <a:endParaRPr lang="fr-FR" dirty="0"/>
          </a:p>
          <a:p>
            <a:r>
              <a:rPr lang="fr-FR" dirty="0"/>
              <a:t>Standard component, fast time conception and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cost</a:t>
            </a:r>
            <a:r>
              <a:rPr lang="fr-FR" dirty="0"/>
              <a:t> for </a:t>
            </a:r>
            <a:r>
              <a:rPr lang="fr-FR" dirty="0" err="1"/>
              <a:t>small</a:t>
            </a:r>
            <a:r>
              <a:rPr lang="fr-FR" dirty="0"/>
              <a:t> </a:t>
            </a:r>
            <a:r>
              <a:rPr lang="fr-FR" dirty="0" err="1"/>
              <a:t>series</a:t>
            </a:r>
            <a:r>
              <a:rPr lang="fr-FR" dirty="0"/>
              <a:t> (ex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10 000 </a:t>
            </a:r>
            <a:r>
              <a:rPr lang="fr-FR" dirty="0" err="1"/>
              <a:t>unity</a:t>
            </a:r>
            <a:r>
              <a:rPr lang="fr-FR" dirty="0"/>
              <a:t>)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BFBE2E8-1B8C-4D05-A1EA-7AE57A6620A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1806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FBE2E8-1B8C-4D05-A1EA-7AE57A6620A2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233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3211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951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9594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995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8360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8222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1587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9503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182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4598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19/11/2018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3227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19/11/2018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Study &amp; Conception of a smart sensor on FPGA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64B8E-490E-4CE5-8ABB-A331902758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8204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22C389DC-432A-4DFC-BA8B-F0E981066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8862" y="2341560"/>
            <a:ext cx="8551099" cy="35417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fr-FR" sz="1200" dirty="0"/>
          </a:p>
          <a:p>
            <a:pPr marL="0" indent="0" algn="ctr">
              <a:buNone/>
            </a:pPr>
            <a:endParaRPr lang="fr-FR" sz="1200" dirty="0"/>
          </a:p>
          <a:p>
            <a:pPr marL="0" indent="0" algn="ctr">
              <a:buNone/>
            </a:pPr>
            <a:endParaRPr lang="fr-FR" sz="1200" dirty="0"/>
          </a:p>
          <a:p>
            <a:pPr marL="0" indent="0" algn="ctr">
              <a:buNone/>
            </a:pPr>
            <a:r>
              <a:rPr lang="fr-FR" sz="1800" dirty="0" smtClean="0"/>
              <a:t>AUTHORS</a:t>
            </a:r>
            <a:r>
              <a:rPr lang="fr-FR" sz="1800" dirty="0" smtClean="0"/>
              <a:t> </a:t>
            </a:r>
            <a:r>
              <a:rPr lang="fr-FR" sz="1800" dirty="0"/>
              <a:t>: PAUL LELOUP </a:t>
            </a:r>
            <a:r>
              <a:rPr lang="fr-FR" sz="1800" dirty="0" smtClean="0"/>
              <a:t>&amp; ZAKARIA EL RHOSN</a:t>
            </a:r>
            <a:endParaRPr lang="fr-FR" sz="1800" dirty="0"/>
          </a:p>
          <a:p>
            <a:pPr marL="0" indent="0" algn="ctr">
              <a:buNone/>
            </a:pPr>
            <a:r>
              <a:rPr lang="fr-FR" sz="1800" dirty="0" smtClean="0"/>
              <a:t>TUTOR </a:t>
            </a:r>
            <a:r>
              <a:rPr lang="fr-FR" sz="1800" dirty="0"/>
              <a:t>: </a:t>
            </a:r>
            <a:r>
              <a:rPr lang="fr-FR" sz="1800" dirty="0" smtClean="0"/>
              <a:t>THIERRY GIL</a:t>
            </a:r>
            <a:endParaRPr lang="fr-FR" sz="1800" dirty="0"/>
          </a:p>
          <a:p>
            <a:pPr marL="0" indent="0" algn="ctr">
              <a:buNone/>
            </a:pPr>
            <a:r>
              <a:rPr lang="fr-FR" sz="1800" dirty="0" smtClean="0"/>
              <a:t>2019</a:t>
            </a:r>
            <a:endParaRPr lang="fr-FR" sz="1800" dirty="0"/>
          </a:p>
          <a:p>
            <a:pPr marL="0" indent="0" algn="ctr">
              <a:buNone/>
            </a:pPr>
            <a:endParaRPr lang="fr-FR" sz="1200" dirty="0"/>
          </a:p>
          <a:p>
            <a:pPr marL="0" indent="0" algn="ctr">
              <a:buNone/>
            </a:pPr>
            <a:r>
              <a:rPr lang="fr-FR" sz="1200" dirty="0"/>
              <a:t> 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84806B5F-C09F-421E-A357-666D0E6BA1DC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400" dirty="0" smtClean="0"/>
              <a:t>The </a:t>
            </a:r>
            <a:r>
              <a:rPr lang="fr-FR" sz="4400" dirty="0" err="1" smtClean="0"/>
              <a:t>iot</a:t>
            </a:r>
            <a:r>
              <a:rPr lang="fr-FR" sz="4400" dirty="0" smtClean="0"/>
              <a:t> </a:t>
            </a:r>
            <a:r>
              <a:rPr lang="fr-FR" sz="4400" dirty="0" err="1" smtClean="0"/>
              <a:t>LoRa</a:t>
            </a:r>
            <a:r>
              <a:rPr lang="fr-FR" sz="4400" dirty="0" smtClean="0"/>
              <a:t> </a:t>
            </a:r>
            <a:r>
              <a:rPr lang="fr-FR" sz="4400" dirty="0" err="1" smtClean="0"/>
              <a:t>project</a:t>
            </a:r>
            <a:endParaRPr lang="fr-FR" sz="4400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4806B5F-C09F-421E-A357-666D0E6BA1DC}"/>
              </a:ext>
            </a:extLst>
          </p:cNvPr>
          <p:cNvSpPr txBox="1">
            <a:spLocks/>
          </p:cNvSpPr>
          <p:nvPr/>
        </p:nvSpPr>
        <p:spPr>
          <a:xfrm>
            <a:off x="1141413" y="1213503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 err="1" smtClean="0"/>
              <a:t>Presentation</a:t>
            </a:r>
            <a:endParaRPr lang="fr-FR" sz="28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3886" y="5148710"/>
            <a:ext cx="1139145" cy="113914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D056AB3-FEA9-4D32-8B22-DF70F74BA1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190" y="5136217"/>
            <a:ext cx="3181794" cy="113363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1B66124-C9B5-46B8-BB36-DCB491E02B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657" y="5136217"/>
            <a:ext cx="3686631" cy="1135829"/>
          </a:xfrm>
          <a:prstGeom prst="rect">
            <a:avLst/>
          </a:prstGeom>
        </p:spPr>
      </p:pic>
      <p:sp>
        <p:nvSpPr>
          <p:cNvPr id="13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4B8E-490E-4CE5-8ABB-A3319027581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3235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DC05E04B-D3AE-4639-A03B-78A5C688DC0D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smtClean="0"/>
              <a:t>CONSUMPTION TEST</a:t>
            </a:r>
            <a:endParaRPr lang="fr-FR" dirty="0"/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F650AC41-5163-47D8-B73B-82CC4809DF8C}"/>
              </a:ext>
            </a:extLst>
          </p:cNvPr>
          <p:cNvSpPr txBox="1">
            <a:spLocks/>
          </p:cNvSpPr>
          <p:nvPr/>
        </p:nvSpPr>
        <p:spPr>
          <a:xfrm>
            <a:off x="4651917" y="5486808"/>
            <a:ext cx="2884989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fr-FR" sz="1600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EF0E5C4-318E-41C4-A1D0-87CC674E1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1091021"/>
            <a:ext cx="9905997" cy="5291403"/>
          </a:xfrm>
          <a:prstGeom prst="rect">
            <a:avLst/>
          </a:prstGeom>
        </p:spPr>
      </p:pic>
      <p:sp>
        <p:nvSpPr>
          <p:cNvPr id="9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3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4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 smtClean="0"/>
              <a:t>10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70605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DC05E04B-D3AE-4639-A03B-78A5C688DC0D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smtClean="0"/>
              <a:t>CONSUMPTION TEST</a:t>
            </a:r>
            <a:endParaRPr lang="fr-FR" dirty="0"/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F650AC41-5163-47D8-B73B-82CC4809DF8C}"/>
              </a:ext>
            </a:extLst>
          </p:cNvPr>
          <p:cNvSpPr txBox="1">
            <a:spLocks/>
          </p:cNvSpPr>
          <p:nvPr/>
        </p:nvSpPr>
        <p:spPr>
          <a:xfrm>
            <a:off x="4651917" y="5486808"/>
            <a:ext cx="2884989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fr-FR" sz="1600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358684A-6D13-4005-831E-C1CC5B77F0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1" y="1077354"/>
            <a:ext cx="9905998" cy="5293844"/>
          </a:xfrm>
          <a:prstGeom prst="rect">
            <a:avLst/>
          </a:prstGeom>
        </p:spPr>
      </p:pic>
      <p:sp>
        <p:nvSpPr>
          <p:cNvPr id="10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3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4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 smtClean="0"/>
              <a:t>11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8470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DC05E04B-D3AE-4639-A03B-78A5C688DC0D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47786886-3459-439B-B907-B69A9957801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864" y="659098"/>
            <a:ext cx="7596336" cy="5697252"/>
          </a:xfrm>
          <a:prstGeom prst="rect">
            <a:avLst/>
          </a:prstGeom>
        </p:spPr>
      </p:pic>
      <p:sp>
        <p:nvSpPr>
          <p:cNvPr id="9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1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3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 smtClean="0"/>
              <a:t>12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7708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C389DC-432A-4DFC-BA8B-F0E981066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5456" y="2002599"/>
            <a:ext cx="8551099" cy="3541714"/>
          </a:xfrm>
        </p:spPr>
        <p:txBody>
          <a:bodyPr>
            <a:normAutofit/>
          </a:bodyPr>
          <a:lstStyle/>
          <a:p>
            <a:r>
              <a:rPr lang="fr-FR" dirty="0"/>
              <a:t>Introduction</a:t>
            </a:r>
          </a:p>
          <a:p>
            <a:r>
              <a:rPr lang="fr-FR" dirty="0" err="1" smtClean="0"/>
              <a:t>Fonctionnalities</a:t>
            </a:r>
            <a:endParaRPr lang="fr-FR" dirty="0"/>
          </a:p>
          <a:p>
            <a:r>
              <a:rPr lang="fr-FR" dirty="0"/>
              <a:t>Hardware</a:t>
            </a:r>
          </a:p>
          <a:p>
            <a:r>
              <a:rPr lang="fr-FR" dirty="0"/>
              <a:t>Software</a:t>
            </a:r>
          </a:p>
          <a:p>
            <a:r>
              <a:rPr lang="fr-FR" dirty="0" err="1" smtClean="0"/>
              <a:t>Consumption</a:t>
            </a:r>
            <a:r>
              <a:rPr lang="fr-FR" dirty="0" smtClean="0"/>
              <a:t> test</a:t>
            </a:r>
            <a:endParaRPr lang="fr-FR" dirty="0"/>
          </a:p>
          <a:p>
            <a:endParaRPr lang="fr-FR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F5E7E38-61DE-4C9D-966F-5D5FD208AB9C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PLAN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92BB72A-5661-431A-B300-3A254E4BE0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146" y="2076567"/>
            <a:ext cx="4441654" cy="1351297"/>
          </a:xfrm>
          <a:prstGeom prst="rect">
            <a:avLst/>
          </a:prstGeom>
        </p:spPr>
      </p:pic>
      <p:sp>
        <p:nvSpPr>
          <p:cNvPr id="11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2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3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0379490-EA65-4542-B4FC-E1E59A43DE59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4169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E2904160-059E-455D-B610-31C1E4A2D116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err="1"/>
              <a:t>CONTEXTe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591B7E8-8CB2-4288-B99C-AE41CF90C6A9}"/>
              </a:ext>
            </a:extLst>
          </p:cNvPr>
          <p:cNvSpPr txBox="1"/>
          <p:nvPr/>
        </p:nvSpPr>
        <p:spPr>
          <a:xfrm>
            <a:off x="2654287" y="3334698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Sensors</a:t>
            </a:r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FC5B703-3274-4C1B-8BA0-A912C03374F9}"/>
              </a:ext>
            </a:extLst>
          </p:cNvPr>
          <p:cNvSpPr txBox="1"/>
          <p:nvPr/>
        </p:nvSpPr>
        <p:spPr>
          <a:xfrm>
            <a:off x="7683798" y="2636520"/>
            <a:ext cx="331872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600" dirty="0"/>
              <a:t>Internet </a:t>
            </a:r>
            <a:r>
              <a:rPr lang="fr-FR" sz="2600" dirty="0" smtClean="0"/>
              <a:t>of </a:t>
            </a:r>
            <a:r>
              <a:rPr lang="fr-FR" sz="2600" dirty="0" err="1" smtClean="0"/>
              <a:t>Things</a:t>
            </a:r>
            <a:r>
              <a:rPr lang="fr-FR" sz="2600" dirty="0" smtClean="0"/>
              <a:t>(IOT</a:t>
            </a:r>
            <a:r>
              <a:rPr lang="fr-FR" sz="2600" dirty="0"/>
              <a:t>)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1FC0952-50EA-48A0-8339-CB7E91EBCECE}"/>
              </a:ext>
            </a:extLst>
          </p:cNvPr>
          <p:cNvSpPr txBox="1"/>
          <p:nvPr/>
        </p:nvSpPr>
        <p:spPr>
          <a:xfrm>
            <a:off x="2654287" y="1872724"/>
            <a:ext cx="267797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/>
              <a:t>Radio </a:t>
            </a:r>
            <a:r>
              <a:rPr lang="fr-FR" sz="2200" dirty="0" smtClean="0"/>
              <a:t>communication</a:t>
            </a:r>
            <a:endParaRPr lang="fr-FR" sz="2200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C478BA7-BCAA-4500-88DF-BBB21E2E0E9F}"/>
              </a:ext>
            </a:extLst>
          </p:cNvPr>
          <p:cNvSpPr txBox="1"/>
          <p:nvPr/>
        </p:nvSpPr>
        <p:spPr>
          <a:xfrm>
            <a:off x="7395456" y="1702213"/>
            <a:ext cx="3958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Industrial</a:t>
            </a:r>
            <a:r>
              <a:rPr lang="fr-FR" dirty="0" smtClean="0"/>
              <a:t> Project of the End of </a:t>
            </a:r>
            <a:r>
              <a:rPr lang="fr-FR" dirty="0" err="1" smtClean="0"/>
              <a:t>Studies</a:t>
            </a:r>
            <a:endParaRPr lang="fr-FR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F6E0216-2FC1-4032-8954-202E2EE6493B}"/>
              </a:ext>
            </a:extLst>
          </p:cNvPr>
          <p:cNvSpPr txBox="1"/>
          <p:nvPr/>
        </p:nvSpPr>
        <p:spPr>
          <a:xfrm>
            <a:off x="4171964" y="2799397"/>
            <a:ext cx="96558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600" dirty="0"/>
              <a:t>Smart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BCF1BC0-26AD-4346-A264-6B05D107B71C}"/>
              </a:ext>
            </a:extLst>
          </p:cNvPr>
          <p:cNvSpPr txBox="1"/>
          <p:nvPr/>
        </p:nvSpPr>
        <p:spPr>
          <a:xfrm>
            <a:off x="868099" y="4089467"/>
            <a:ext cx="96203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Laboratory of Computer Science, Robotics and Microelectronics of Montpellier</a:t>
            </a:r>
            <a:r>
              <a:rPr lang="fr-FR" sz="2000" dirty="0" smtClean="0"/>
              <a:t>(LIRMM</a:t>
            </a:r>
            <a:r>
              <a:rPr lang="fr-FR" sz="2000" dirty="0"/>
              <a:t>)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BA29D77-581F-4291-A011-05FFF1CEF292}"/>
              </a:ext>
            </a:extLst>
          </p:cNvPr>
          <p:cNvSpPr txBox="1"/>
          <p:nvPr/>
        </p:nvSpPr>
        <p:spPr>
          <a:xfrm>
            <a:off x="4697194" y="2389529"/>
            <a:ext cx="4366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The French National Centre for Scientific </a:t>
            </a:r>
            <a:r>
              <a:rPr lang="en-US" sz="1400" dirty="0" smtClean="0"/>
              <a:t>Research </a:t>
            </a:r>
            <a:r>
              <a:rPr lang="fr-FR" sz="1400" dirty="0" smtClean="0"/>
              <a:t>(CNRS</a:t>
            </a:r>
            <a:r>
              <a:rPr lang="fr-FR" sz="1400" dirty="0"/>
              <a:t>)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048D648-C3E7-4310-A169-75F0699E660D}"/>
              </a:ext>
            </a:extLst>
          </p:cNvPr>
          <p:cNvSpPr txBox="1"/>
          <p:nvPr/>
        </p:nvSpPr>
        <p:spPr>
          <a:xfrm>
            <a:off x="5808645" y="4962219"/>
            <a:ext cx="3831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Field-Programmable </a:t>
            </a:r>
            <a:r>
              <a:rPr lang="fr-FR" dirty="0" err="1"/>
              <a:t>Gate</a:t>
            </a:r>
            <a:r>
              <a:rPr lang="fr-FR" dirty="0"/>
              <a:t> </a:t>
            </a:r>
            <a:r>
              <a:rPr lang="fr-FR" dirty="0" err="1"/>
              <a:t>Array</a:t>
            </a:r>
            <a:r>
              <a:rPr lang="fr-FR" dirty="0"/>
              <a:t> (FPGA)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88805EE-5134-47D3-A278-AFB9DC75528D}"/>
              </a:ext>
            </a:extLst>
          </p:cNvPr>
          <p:cNvSpPr txBox="1"/>
          <p:nvPr/>
        </p:nvSpPr>
        <p:spPr>
          <a:xfrm>
            <a:off x="3605784" y="5059680"/>
            <a:ext cx="833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Thesis</a:t>
            </a:r>
            <a:endParaRPr lang="fr-FR" sz="2000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6A7FDD0D-0F46-4D04-97A7-2D9DF87255F1}"/>
              </a:ext>
            </a:extLst>
          </p:cNvPr>
          <p:cNvSpPr txBox="1"/>
          <p:nvPr/>
        </p:nvSpPr>
        <p:spPr>
          <a:xfrm>
            <a:off x="5636041" y="3394966"/>
            <a:ext cx="37670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/>
              <a:t>23,14 </a:t>
            </a:r>
            <a:r>
              <a:rPr lang="fr-FR" sz="2200" dirty="0" smtClean="0"/>
              <a:t>billion </a:t>
            </a:r>
            <a:r>
              <a:rPr lang="fr-FR" sz="2200" dirty="0" err="1" smtClean="0"/>
              <a:t>connected</a:t>
            </a:r>
            <a:r>
              <a:rPr lang="fr-FR" sz="2200" dirty="0" smtClean="0"/>
              <a:t> </a:t>
            </a:r>
            <a:r>
              <a:rPr lang="fr-FR" sz="2200" dirty="0" err="1" smtClean="0"/>
              <a:t>devices</a:t>
            </a:r>
            <a:endParaRPr lang="fr-FR" sz="2200" dirty="0"/>
          </a:p>
        </p:txBody>
      </p:sp>
      <p:sp>
        <p:nvSpPr>
          <p:cNvPr id="27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28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29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 smtClean="0"/>
              <a:t>3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173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7305B2-4C9C-44B4-BFCF-71F03CEE0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02599"/>
            <a:ext cx="9905999" cy="3541714"/>
          </a:xfrm>
        </p:spPr>
        <p:txBody>
          <a:bodyPr>
            <a:normAutofit/>
          </a:bodyPr>
          <a:lstStyle/>
          <a:p>
            <a:r>
              <a:rPr lang="fr-FR" dirty="0" err="1" smtClean="0"/>
              <a:t>Research</a:t>
            </a:r>
            <a:r>
              <a:rPr lang="fr-FR" dirty="0" smtClean="0"/>
              <a:t> about </a:t>
            </a:r>
            <a:r>
              <a:rPr lang="fr-FR" dirty="0" err="1" smtClean="0"/>
              <a:t>IoT</a:t>
            </a:r>
            <a:endParaRPr lang="fr-FR" dirty="0"/>
          </a:p>
          <a:p>
            <a:r>
              <a:rPr lang="fr-FR" dirty="0" smtClean="0"/>
              <a:t>Prototypes : The </a:t>
            </a:r>
            <a:r>
              <a:rPr lang="fr-FR" dirty="0"/>
              <a:t>Smart </a:t>
            </a:r>
            <a:r>
              <a:rPr lang="fr-FR" dirty="0" err="1"/>
              <a:t>Sensor</a:t>
            </a:r>
            <a:r>
              <a:rPr lang="fr-FR" dirty="0"/>
              <a:t> </a:t>
            </a:r>
            <a:r>
              <a:rPr lang="fr-FR" dirty="0" smtClean="0"/>
              <a:t>and the Smart Gateway</a:t>
            </a:r>
            <a:endParaRPr lang="fr-FR" dirty="0"/>
          </a:p>
          <a:p>
            <a:r>
              <a:rPr lang="fr-FR" dirty="0" err="1" smtClean="0"/>
              <a:t>Purpose</a:t>
            </a:r>
            <a:r>
              <a:rPr lang="fr-FR" dirty="0" smtClean="0"/>
              <a:t> of the </a:t>
            </a:r>
            <a:r>
              <a:rPr lang="fr-FR" dirty="0" err="1" smtClean="0"/>
              <a:t>project</a:t>
            </a:r>
            <a:r>
              <a:rPr lang="fr-FR" dirty="0" smtClean="0"/>
              <a:t>: </a:t>
            </a:r>
            <a:r>
              <a:rPr lang="fr-FR" dirty="0" err="1" smtClean="0"/>
              <a:t>Measure</a:t>
            </a:r>
            <a:r>
              <a:rPr lang="fr-FR" dirty="0" smtClean="0"/>
              <a:t> the </a:t>
            </a:r>
            <a:r>
              <a:rPr lang="fr-FR" dirty="0" err="1" smtClean="0"/>
              <a:t>consumption</a:t>
            </a:r>
            <a:r>
              <a:rPr lang="fr-FR" dirty="0" smtClean="0"/>
              <a:t> and the performance of a </a:t>
            </a:r>
            <a:r>
              <a:rPr lang="fr-FR" dirty="0" err="1" smtClean="0"/>
              <a:t>connected</a:t>
            </a:r>
            <a:r>
              <a:rPr lang="fr-FR" dirty="0" smtClean="0"/>
              <a:t> </a:t>
            </a:r>
            <a:r>
              <a:rPr lang="fr-FR" dirty="0" err="1" smtClean="0"/>
              <a:t>device</a:t>
            </a:r>
            <a:r>
              <a:rPr lang="fr-FR" dirty="0" smtClean="0"/>
              <a:t> for </a:t>
            </a:r>
            <a:r>
              <a:rPr lang="fr-FR" dirty="0" err="1" smtClean="0"/>
              <a:t>increase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</a:t>
            </a:r>
            <a:endParaRPr lang="fr-FR" dirty="0"/>
          </a:p>
          <a:p>
            <a:r>
              <a:rPr lang="fr-FR" dirty="0" err="1" smtClean="0"/>
              <a:t>Differents</a:t>
            </a:r>
            <a:r>
              <a:rPr lang="fr-FR" dirty="0" smtClean="0"/>
              <a:t> </a:t>
            </a:r>
            <a:r>
              <a:rPr lang="fr-FR" dirty="0" err="1" smtClean="0"/>
              <a:t>steps</a:t>
            </a:r>
            <a:r>
              <a:rPr lang="fr-FR" dirty="0" smtClean="0"/>
              <a:t>…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endParaRPr lang="fr-FR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2904160-059E-455D-B610-31C1E4A2D116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Introduction</a:t>
            </a:r>
          </a:p>
        </p:txBody>
      </p:sp>
      <p:sp>
        <p:nvSpPr>
          <p:cNvPr id="10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1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2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 smtClean="0"/>
              <a:t>4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1826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315B5086-FF1D-4FB2-B58E-BC48C56CABAE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GANTT</a:t>
            </a:r>
          </a:p>
        </p:txBody>
      </p:sp>
      <p:pic>
        <p:nvPicPr>
          <p:cNvPr id="10" name="Espace réservé du contenu 5">
            <a:extLst>
              <a:ext uri="{FF2B5EF4-FFF2-40B4-BE49-F238E27FC236}">
                <a16:creationId xmlns:a16="http://schemas.microsoft.com/office/drawing/2014/main" id="{AB83AC8D-6245-4AE5-A097-65B79828C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" y="1328039"/>
            <a:ext cx="10947400" cy="4818254"/>
          </a:xfrm>
        </p:spPr>
      </p:pic>
      <p:sp>
        <p:nvSpPr>
          <p:cNvPr id="11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2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3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 smtClean="0"/>
              <a:t>4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82726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315B5086-FF1D-4FB2-B58E-BC48C56CABAE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smtClean="0"/>
              <a:t>system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231" y="1340768"/>
            <a:ext cx="6620361" cy="4642532"/>
          </a:xfrm>
          <a:prstGeom prst="rect">
            <a:avLst/>
          </a:prstGeom>
        </p:spPr>
      </p:pic>
      <p:sp>
        <p:nvSpPr>
          <p:cNvPr id="11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2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3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 smtClean="0"/>
              <a:t>6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16804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Espace réservé du contenu 32">
            <a:extLst>
              <a:ext uri="{FF2B5EF4-FFF2-40B4-BE49-F238E27FC236}">
                <a16:creationId xmlns:a16="http://schemas.microsoft.com/office/drawing/2014/main" id="{5614BADC-1F6F-4896-B078-CA4466ACFFE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47" y="3726519"/>
            <a:ext cx="2743200" cy="2613106"/>
          </a:xfr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DC05E04B-D3AE-4639-A03B-78A5C688DC0D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smtClean="0"/>
              <a:t>SENSORS AND RADIOS MODULES</a:t>
            </a:r>
            <a:endParaRPr lang="fr-FR" dirty="0"/>
          </a:p>
        </p:txBody>
      </p:sp>
      <p:sp>
        <p:nvSpPr>
          <p:cNvPr id="23" name="Espace réservé du texte 9">
            <a:extLst>
              <a:ext uri="{FF2B5EF4-FFF2-40B4-BE49-F238E27FC236}">
                <a16:creationId xmlns:a16="http://schemas.microsoft.com/office/drawing/2014/main" id="{4405F5B2-490D-4B25-9BD7-E2E388827221}"/>
              </a:ext>
            </a:extLst>
          </p:cNvPr>
          <p:cNvSpPr txBox="1">
            <a:spLocks/>
          </p:cNvSpPr>
          <p:nvPr/>
        </p:nvSpPr>
        <p:spPr>
          <a:xfrm>
            <a:off x="4692642" y="5427092"/>
            <a:ext cx="1836594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 err="1" smtClean="0"/>
              <a:t>Brightness</a:t>
            </a:r>
            <a:endParaRPr lang="fr-FR" dirty="0"/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F650AC41-5163-47D8-B73B-82CC4809DF8C}"/>
              </a:ext>
            </a:extLst>
          </p:cNvPr>
          <p:cNvSpPr txBox="1">
            <a:spLocks/>
          </p:cNvSpPr>
          <p:nvPr/>
        </p:nvSpPr>
        <p:spPr>
          <a:xfrm>
            <a:off x="4651917" y="5486808"/>
            <a:ext cx="2884989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fr-FR" sz="16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AE5F3E1-9EA4-4A91-8B8B-2B26801DE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248" y="3846408"/>
            <a:ext cx="1836595" cy="173241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C6DBE3F-C813-4E03-B8C1-A7EC32B86B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219" y="1430863"/>
            <a:ext cx="2025609" cy="2025609"/>
          </a:xfrm>
          <a:prstGeom prst="rect">
            <a:avLst/>
          </a:prstGeom>
        </p:spPr>
      </p:pic>
      <p:sp>
        <p:nvSpPr>
          <p:cNvPr id="16" name="Espace réservé du texte 9">
            <a:extLst>
              <a:ext uri="{FF2B5EF4-FFF2-40B4-BE49-F238E27FC236}">
                <a16:creationId xmlns:a16="http://schemas.microsoft.com/office/drawing/2014/main" id="{963CFC59-2707-4823-A0DC-08403E26FE34}"/>
              </a:ext>
            </a:extLst>
          </p:cNvPr>
          <p:cNvSpPr txBox="1">
            <a:spLocks/>
          </p:cNvSpPr>
          <p:nvPr/>
        </p:nvSpPr>
        <p:spPr>
          <a:xfrm>
            <a:off x="493664" y="5166866"/>
            <a:ext cx="1836594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/>
              <a:t>GPS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A11F542F-CC6C-4F19-B596-6F33319760E2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768" y="1664765"/>
            <a:ext cx="1836594" cy="156305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EA659234-33AF-4360-8772-669AEC3C4D60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41783">
            <a:off x="9130550" y="3531169"/>
            <a:ext cx="2788563" cy="2408305"/>
          </a:xfrm>
          <a:prstGeom prst="rect">
            <a:avLst/>
          </a:prstGeom>
        </p:spPr>
      </p:pic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3B111C6A-2C56-4AB4-BCE4-63B773FC909F}"/>
              </a:ext>
            </a:extLst>
          </p:cNvPr>
          <p:cNvSpPr txBox="1">
            <a:spLocks/>
          </p:cNvSpPr>
          <p:nvPr/>
        </p:nvSpPr>
        <p:spPr>
          <a:xfrm>
            <a:off x="411962" y="1227932"/>
            <a:ext cx="2743200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 err="1" smtClean="0"/>
              <a:t>Temperature</a:t>
            </a:r>
            <a:r>
              <a:rPr lang="fr-FR" dirty="0" smtClean="0"/>
              <a:t> </a:t>
            </a:r>
            <a:r>
              <a:rPr lang="fr-FR" dirty="0"/>
              <a:t>&amp;</a:t>
            </a:r>
          </a:p>
          <a:p>
            <a:pPr marL="0" indent="0" algn="ctr">
              <a:buNone/>
            </a:pPr>
            <a:r>
              <a:rPr lang="fr-FR" dirty="0" err="1" smtClean="0"/>
              <a:t>Humidity</a:t>
            </a:r>
            <a:endParaRPr lang="fr-FR" dirty="0"/>
          </a:p>
        </p:txBody>
      </p:sp>
      <p:sp>
        <p:nvSpPr>
          <p:cNvPr id="25" name="Espace réservé du texte 9">
            <a:extLst>
              <a:ext uri="{FF2B5EF4-FFF2-40B4-BE49-F238E27FC236}">
                <a16:creationId xmlns:a16="http://schemas.microsoft.com/office/drawing/2014/main" id="{11E7856D-2338-4E57-ABF7-4BF71822D186}"/>
              </a:ext>
            </a:extLst>
          </p:cNvPr>
          <p:cNvSpPr txBox="1">
            <a:spLocks/>
          </p:cNvSpPr>
          <p:nvPr/>
        </p:nvSpPr>
        <p:spPr>
          <a:xfrm>
            <a:off x="5387143" y="2580682"/>
            <a:ext cx="1836594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/>
              <a:t>BLE</a:t>
            </a:r>
          </a:p>
        </p:txBody>
      </p:sp>
      <p:sp>
        <p:nvSpPr>
          <p:cNvPr id="26" name="Espace réservé du texte 9">
            <a:extLst>
              <a:ext uri="{FF2B5EF4-FFF2-40B4-BE49-F238E27FC236}">
                <a16:creationId xmlns:a16="http://schemas.microsoft.com/office/drawing/2014/main" id="{7F59C131-1FC4-42D4-B91D-BA39C408ACCD}"/>
              </a:ext>
            </a:extLst>
          </p:cNvPr>
          <p:cNvSpPr txBox="1">
            <a:spLocks/>
          </p:cNvSpPr>
          <p:nvPr/>
        </p:nvSpPr>
        <p:spPr>
          <a:xfrm>
            <a:off x="8520017" y="4924938"/>
            <a:ext cx="1836594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/>
              <a:t>LoRa</a:t>
            </a:r>
          </a:p>
        </p:txBody>
      </p:sp>
      <p:sp>
        <p:nvSpPr>
          <p:cNvPr id="19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20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21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/>
              <a:t>7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07522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DC05E04B-D3AE-4639-A03B-78A5C688DC0D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HARDWARE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F650AC41-5163-47D8-B73B-82CC4809DF8C}"/>
              </a:ext>
            </a:extLst>
          </p:cNvPr>
          <p:cNvSpPr txBox="1">
            <a:spLocks/>
          </p:cNvSpPr>
          <p:nvPr/>
        </p:nvSpPr>
        <p:spPr>
          <a:xfrm>
            <a:off x="4651917" y="5486808"/>
            <a:ext cx="2884989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fr-FR" sz="1600" dirty="0"/>
          </a:p>
        </p:txBody>
      </p:sp>
      <p:sp>
        <p:nvSpPr>
          <p:cNvPr id="17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8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9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 smtClean="0"/>
              <a:t>8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0768"/>
            <a:ext cx="12242701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7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DC05E04B-D3AE-4639-A03B-78A5C688DC0D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SOFTWARE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B9AD5BB4-36F4-4AF5-B869-2D589254FE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" t="67500" r="58441" b="1718"/>
          <a:stretch/>
        </p:blipFill>
        <p:spPr>
          <a:xfrm>
            <a:off x="5925329" y="3499083"/>
            <a:ext cx="5823185" cy="2676874"/>
          </a:xfrm>
          <a:prstGeom prst="rect">
            <a:avLst/>
          </a:prstGeom>
        </p:spPr>
      </p:pic>
      <p:sp>
        <p:nvSpPr>
          <p:cNvPr id="11" name="Espace réservé de la date 12">
            <a:extLst>
              <a:ext uri="{FF2B5EF4-FFF2-40B4-BE49-F238E27FC236}">
                <a16:creationId xmlns:a16="http://schemas.microsoft.com/office/drawing/2014/main" id="{71C89498-FD15-41FD-A582-27F5C670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05/05/2019</a:t>
            </a:r>
            <a:endParaRPr lang="fr-FR" dirty="0"/>
          </a:p>
        </p:txBody>
      </p:sp>
      <p:sp>
        <p:nvSpPr>
          <p:cNvPr id="13" name="Espace réservé du pied de page 13">
            <a:extLst>
              <a:ext uri="{FF2B5EF4-FFF2-40B4-BE49-F238E27FC236}">
                <a16:creationId xmlns:a16="http://schemas.microsoft.com/office/drawing/2014/main" id="{E18253FD-F05F-4299-8B23-9D8B7534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LoRa</a:t>
            </a:r>
            <a:r>
              <a:rPr lang="en-US" dirty="0" smtClean="0"/>
              <a:t> Project</a:t>
            </a:r>
            <a:endParaRPr lang="fr-FR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4BF84F18-2E6F-45B6-A7EB-ED13D8DF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dirty="0" smtClean="0"/>
              <a:t>9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1266614"/>
            <a:ext cx="2110604" cy="493516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456851"/>
            <a:ext cx="3911076" cy="2062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08796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ebb6bd10-f332-4d1f-bd47-7a60ab68c31e" Revision="1" Stencil="System.MyShapes" StencilVersion="1.0"/>
</Control>
</file>

<file path=customXml/itemProps1.xml><?xml version="1.0" encoding="utf-8"?>
<ds:datastoreItem xmlns:ds="http://schemas.openxmlformats.org/officeDocument/2006/customXml" ds:itemID="{720EC895-341B-4BE7-A039-8128FDF3082A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1528</TotalTime>
  <Words>378</Words>
  <Application>Microsoft Office PowerPoint</Application>
  <PresentationFormat>Grand écran</PresentationFormat>
  <Paragraphs>99</Paragraphs>
  <Slides>12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Study &amp; conception of a smart sensor on fpga</dc:title>
  <dc:creator>gil</dc:creator>
  <cp:lastModifiedBy>LELOUP, Paul</cp:lastModifiedBy>
  <cp:revision>51</cp:revision>
  <dcterms:created xsi:type="dcterms:W3CDTF">2018-11-13T13:26:28Z</dcterms:created>
  <dcterms:modified xsi:type="dcterms:W3CDTF">2019-05-07T10:06:23Z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